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8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6" r:id="rId30"/>
    <p:sldId id="284" r:id="rId31"/>
    <p:sldId id="285" r:id="rId32"/>
  </p:sldIdLst>
  <p:sldSz cx="10655300" cy="7524750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5" userDrawn="1">
          <p15:clr>
            <a:srgbClr val="A4A3A4"/>
          </p15:clr>
        </p15:guide>
        <p15:guide id="2" pos="33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9" d="100"/>
          <a:sy n="99" d="100"/>
        </p:scale>
        <p:origin x="1476" y="84"/>
      </p:cViewPr>
      <p:guideLst>
        <p:guide orient="horz" pos="2325"/>
        <p:guide pos="33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59441530785768E-2"/>
          <c:y val="7.4736611347612364E-2"/>
          <c:w val="0.61189780462769572"/>
          <c:h val="0.8651991939413317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Основные отрасли применения продукции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FA-4280-9CD2-8152CE02D101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FA-4280-9CD2-8152CE02D101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FA-4280-9CD2-8152CE02D101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FA-4280-9CD2-8152CE02D1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ВПК</c:v>
                </c:pt>
                <c:pt idx="1">
                  <c:v>Росатом</c:v>
                </c:pt>
                <c:pt idx="2">
                  <c:v>Роскосмос</c:v>
                </c:pt>
                <c:pt idx="3">
                  <c:v>Общепром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5</c:v>
                </c:pt>
                <c:pt idx="2">
                  <c:v>15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0FA-4280-9CD2-8152CE02D10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398594898236749"/>
          <c:y val="8.7146086279348514E-2"/>
          <c:w val="0.3372738390281016"/>
          <c:h val="0.49780104473762726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148" y="1231482"/>
            <a:ext cx="9057005" cy="2619728"/>
          </a:xfrm>
        </p:spPr>
        <p:txBody>
          <a:bodyPr anchor="b"/>
          <a:lstStyle>
            <a:lvl1pPr algn="ctr">
              <a:defRPr sz="658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3" y="3952236"/>
            <a:ext cx="7991475" cy="1816739"/>
          </a:xfrm>
        </p:spPr>
        <p:txBody>
          <a:bodyPr/>
          <a:lstStyle>
            <a:lvl1pPr marL="0" indent="0" algn="ctr">
              <a:buNone/>
              <a:defRPr sz="2633"/>
            </a:lvl1pPr>
            <a:lvl2pPr marL="501640" indent="0" algn="ctr">
              <a:buNone/>
              <a:defRPr sz="2194"/>
            </a:lvl2pPr>
            <a:lvl3pPr marL="1003280" indent="0" algn="ctr">
              <a:buNone/>
              <a:defRPr sz="1975"/>
            </a:lvl3pPr>
            <a:lvl4pPr marL="1504920" indent="0" algn="ctr">
              <a:buNone/>
              <a:defRPr sz="1756"/>
            </a:lvl4pPr>
            <a:lvl5pPr marL="2006559" indent="0" algn="ctr">
              <a:buNone/>
              <a:defRPr sz="1756"/>
            </a:lvl5pPr>
            <a:lvl6pPr marL="2508199" indent="0" algn="ctr">
              <a:buNone/>
              <a:defRPr sz="1756"/>
            </a:lvl6pPr>
            <a:lvl7pPr marL="3009839" indent="0" algn="ctr">
              <a:buNone/>
              <a:defRPr sz="1756"/>
            </a:lvl7pPr>
            <a:lvl8pPr marL="3511479" indent="0" algn="ctr">
              <a:buNone/>
              <a:defRPr sz="1756"/>
            </a:lvl8pPr>
            <a:lvl9pPr marL="4013119" indent="0" algn="ctr">
              <a:buNone/>
              <a:defRPr sz="175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B22-85BD-4F91-A356-CF79773A82AF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39FB-261C-4B46-AE09-6162B4F7F7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276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B22-85BD-4F91-A356-CF79773A82AF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39FB-261C-4B46-AE09-6162B4F7F7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4603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5200" y="400623"/>
            <a:ext cx="2297549" cy="637687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2552" y="400623"/>
            <a:ext cx="6759456" cy="637687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B22-85BD-4F91-A356-CF79773A82AF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39FB-261C-4B46-AE09-6162B4F7F7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9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B22-85BD-4F91-A356-CF79773A82AF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39FB-261C-4B46-AE09-6162B4F7F7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649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003" y="1875964"/>
            <a:ext cx="9190196" cy="3130086"/>
          </a:xfrm>
        </p:spPr>
        <p:txBody>
          <a:bodyPr anchor="b"/>
          <a:lstStyle>
            <a:lvl1pPr>
              <a:defRPr sz="658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7003" y="5035662"/>
            <a:ext cx="9190196" cy="1646039"/>
          </a:xfrm>
        </p:spPr>
        <p:txBody>
          <a:bodyPr/>
          <a:lstStyle>
            <a:lvl1pPr marL="0" indent="0">
              <a:buNone/>
              <a:defRPr sz="2633">
                <a:solidFill>
                  <a:schemeClr val="tx1"/>
                </a:solidFill>
              </a:defRPr>
            </a:lvl1pPr>
            <a:lvl2pPr marL="501640" indent="0">
              <a:buNone/>
              <a:defRPr sz="2194">
                <a:solidFill>
                  <a:schemeClr val="tx1">
                    <a:tint val="75000"/>
                  </a:schemeClr>
                </a:solidFill>
              </a:defRPr>
            </a:lvl2pPr>
            <a:lvl3pPr marL="100328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3pPr>
            <a:lvl4pPr marL="1504920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4pPr>
            <a:lvl5pPr marL="200655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5pPr>
            <a:lvl6pPr marL="250819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6pPr>
            <a:lvl7pPr marL="300983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7pPr>
            <a:lvl8pPr marL="351147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8pPr>
            <a:lvl9pPr marL="401311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B22-85BD-4F91-A356-CF79773A82AF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39FB-261C-4B46-AE09-6162B4F7F7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3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2552" y="2003116"/>
            <a:ext cx="4528503" cy="47743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4245" y="2003116"/>
            <a:ext cx="4528503" cy="47743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B22-85BD-4F91-A356-CF79773A82AF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39FB-261C-4B46-AE09-6162B4F7F7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840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40" y="400625"/>
            <a:ext cx="9190196" cy="14544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3941" y="1844609"/>
            <a:ext cx="4507691" cy="904015"/>
          </a:xfrm>
        </p:spPr>
        <p:txBody>
          <a:bodyPr anchor="b"/>
          <a:lstStyle>
            <a:lvl1pPr marL="0" indent="0">
              <a:buNone/>
              <a:defRPr sz="2633" b="1"/>
            </a:lvl1pPr>
            <a:lvl2pPr marL="501640" indent="0">
              <a:buNone/>
              <a:defRPr sz="2194" b="1"/>
            </a:lvl2pPr>
            <a:lvl3pPr marL="1003280" indent="0">
              <a:buNone/>
              <a:defRPr sz="1975" b="1"/>
            </a:lvl3pPr>
            <a:lvl4pPr marL="1504920" indent="0">
              <a:buNone/>
              <a:defRPr sz="1756" b="1"/>
            </a:lvl4pPr>
            <a:lvl5pPr marL="2006559" indent="0">
              <a:buNone/>
              <a:defRPr sz="1756" b="1"/>
            </a:lvl5pPr>
            <a:lvl6pPr marL="2508199" indent="0">
              <a:buNone/>
              <a:defRPr sz="1756" b="1"/>
            </a:lvl6pPr>
            <a:lvl7pPr marL="3009839" indent="0">
              <a:buNone/>
              <a:defRPr sz="1756" b="1"/>
            </a:lvl7pPr>
            <a:lvl8pPr marL="3511479" indent="0">
              <a:buNone/>
              <a:defRPr sz="1756" b="1"/>
            </a:lvl8pPr>
            <a:lvl9pPr marL="4013119" indent="0">
              <a:buNone/>
              <a:defRPr sz="175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3941" y="2748624"/>
            <a:ext cx="4507691" cy="40428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94246" y="1844609"/>
            <a:ext cx="4529890" cy="904015"/>
          </a:xfrm>
        </p:spPr>
        <p:txBody>
          <a:bodyPr anchor="b"/>
          <a:lstStyle>
            <a:lvl1pPr marL="0" indent="0">
              <a:buNone/>
              <a:defRPr sz="2633" b="1"/>
            </a:lvl1pPr>
            <a:lvl2pPr marL="501640" indent="0">
              <a:buNone/>
              <a:defRPr sz="2194" b="1"/>
            </a:lvl2pPr>
            <a:lvl3pPr marL="1003280" indent="0">
              <a:buNone/>
              <a:defRPr sz="1975" b="1"/>
            </a:lvl3pPr>
            <a:lvl4pPr marL="1504920" indent="0">
              <a:buNone/>
              <a:defRPr sz="1756" b="1"/>
            </a:lvl4pPr>
            <a:lvl5pPr marL="2006559" indent="0">
              <a:buNone/>
              <a:defRPr sz="1756" b="1"/>
            </a:lvl5pPr>
            <a:lvl6pPr marL="2508199" indent="0">
              <a:buNone/>
              <a:defRPr sz="1756" b="1"/>
            </a:lvl6pPr>
            <a:lvl7pPr marL="3009839" indent="0">
              <a:buNone/>
              <a:defRPr sz="1756" b="1"/>
            </a:lvl7pPr>
            <a:lvl8pPr marL="3511479" indent="0">
              <a:buNone/>
              <a:defRPr sz="1756" b="1"/>
            </a:lvl8pPr>
            <a:lvl9pPr marL="4013119" indent="0">
              <a:buNone/>
              <a:defRPr sz="175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94246" y="2748624"/>
            <a:ext cx="4529890" cy="40428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B22-85BD-4F91-A356-CF79773A82AF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39FB-261C-4B46-AE09-6162B4F7F7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8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B22-85BD-4F91-A356-CF79773A82AF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39FB-261C-4B46-AE09-6162B4F7F7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178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B22-85BD-4F91-A356-CF79773A82AF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39FB-261C-4B46-AE09-6162B4F7F7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0785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40" y="501650"/>
            <a:ext cx="3436612" cy="1755775"/>
          </a:xfrm>
        </p:spPr>
        <p:txBody>
          <a:bodyPr anchor="b"/>
          <a:lstStyle>
            <a:lvl1pPr>
              <a:defRPr sz="351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890" y="1083426"/>
            <a:ext cx="5394246" cy="5347450"/>
          </a:xfrm>
        </p:spPr>
        <p:txBody>
          <a:bodyPr/>
          <a:lstStyle>
            <a:lvl1pPr>
              <a:defRPr sz="3511"/>
            </a:lvl1pPr>
            <a:lvl2pPr>
              <a:defRPr sz="3072"/>
            </a:lvl2pPr>
            <a:lvl3pPr>
              <a:defRPr sz="2633"/>
            </a:lvl3pPr>
            <a:lvl4pPr>
              <a:defRPr sz="2194"/>
            </a:lvl4pPr>
            <a:lvl5pPr>
              <a:defRPr sz="2194"/>
            </a:lvl5pPr>
            <a:lvl6pPr>
              <a:defRPr sz="2194"/>
            </a:lvl6pPr>
            <a:lvl7pPr>
              <a:defRPr sz="2194"/>
            </a:lvl7pPr>
            <a:lvl8pPr>
              <a:defRPr sz="2194"/>
            </a:lvl8pPr>
            <a:lvl9pPr>
              <a:defRPr sz="219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3940" y="2257425"/>
            <a:ext cx="3436612" cy="4182159"/>
          </a:xfrm>
        </p:spPr>
        <p:txBody>
          <a:bodyPr/>
          <a:lstStyle>
            <a:lvl1pPr marL="0" indent="0">
              <a:buNone/>
              <a:defRPr sz="1756"/>
            </a:lvl1pPr>
            <a:lvl2pPr marL="501640" indent="0">
              <a:buNone/>
              <a:defRPr sz="1536"/>
            </a:lvl2pPr>
            <a:lvl3pPr marL="1003280" indent="0">
              <a:buNone/>
              <a:defRPr sz="1317"/>
            </a:lvl3pPr>
            <a:lvl4pPr marL="1504920" indent="0">
              <a:buNone/>
              <a:defRPr sz="1097"/>
            </a:lvl4pPr>
            <a:lvl5pPr marL="2006559" indent="0">
              <a:buNone/>
              <a:defRPr sz="1097"/>
            </a:lvl5pPr>
            <a:lvl6pPr marL="2508199" indent="0">
              <a:buNone/>
              <a:defRPr sz="1097"/>
            </a:lvl6pPr>
            <a:lvl7pPr marL="3009839" indent="0">
              <a:buNone/>
              <a:defRPr sz="1097"/>
            </a:lvl7pPr>
            <a:lvl8pPr marL="3511479" indent="0">
              <a:buNone/>
              <a:defRPr sz="1097"/>
            </a:lvl8pPr>
            <a:lvl9pPr marL="4013119" indent="0">
              <a:buNone/>
              <a:defRPr sz="109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B22-85BD-4F91-A356-CF79773A82AF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39FB-261C-4B46-AE09-6162B4F7F7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094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40" y="501650"/>
            <a:ext cx="3436612" cy="1755775"/>
          </a:xfrm>
        </p:spPr>
        <p:txBody>
          <a:bodyPr anchor="b"/>
          <a:lstStyle>
            <a:lvl1pPr>
              <a:defRPr sz="351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29890" y="1083426"/>
            <a:ext cx="5394246" cy="5347450"/>
          </a:xfrm>
        </p:spPr>
        <p:txBody>
          <a:bodyPr anchor="t"/>
          <a:lstStyle>
            <a:lvl1pPr marL="0" indent="0">
              <a:buNone/>
              <a:defRPr sz="3511"/>
            </a:lvl1pPr>
            <a:lvl2pPr marL="501640" indent="0">
              <a:buNone/>
              <a:defRPr sz="3072"/>
            </a:lvl2pPr>
            <a:lvl3pPr marL="1003280" indent="0">
              <a:buNone/>
              <a:defRPr sz="2633"/>
            </a:lvl3pPr>
            <a:lvl4pPr marL="1504920" indent="0">
              <a:buNone/>
              <a:defRPr sz="2194"/>
            </a:lvl4pPr>
            <a:lvl5pPr marL="2006559" indent="0">
              <a:buNone/>
              <a:defRPr sz="2194"/>
            </a:lvl5pPr>
            <a:lvl6pPr marL="2508199" indent="0">
              <a:buNone/>
              <a:defRPr sz="2194"/>
            </a:lvl6pPr>
            <a:lvl7pPr marL="3009839" indent="0">
              <a:buNone/>
              <a:defRPr sz="2194"/>
            </a:lvl7pPr>
            <a:lvl8pPr marL="3511479" indent="0">
              <a:buNone/>
              <a:defRPr sz="2194"/>
            </a:lvl8pPr>
            <a:lvl9pPr marL="4013119" indent="0">
              <a:buNone/>
              <a:defRPr sz="2194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3940" y="2257425"/>
            <a:ext cx="3436612" cy="4182159"/>
          </a:xfrm>
        </p:spPr>
        <p:txBody>
          <a:bodyPr/>
          <a:lstStyle>
            <a:lvl1pPr marL="0" indent="0">
              <a:buNone/>
              <a:defRPr sz="1756"/>
            </a:lvl1pPr>
            <a:lvl2pPr marL="501640" indent="0">
              <a:buNone/>
              <a:defRPr sz="1536"/>
            </a:lvl2pPr>
            <a:lvl3pPr marL="1003280" indent="0">
              <a:buNone/>
              <a:defRPr sz="1317"/>
            </a:lvl3pPr>
            <a:lvl4pPr marL="1504920" indent="0">
              <a:buNone/>
              <a:defRPr sz="1097"/>
            </a:lvl4pPr>
            <a:lvl5pPr marL="2006559" indent="0">
              <a:buNone/>
              <a:defRPr sz="1097"/>
            </a:lvl5pPr>
            <a:lvl6pPr marL="2508199" indent="0">
              <a:buNone/>
              <a:defRPr sz="1097"/>
            </a:lvl6pPr>
            <a:lvl7pPr marL="3009839" indent="0">
              <a:buNone/>
              <a:defRPr sz="1097"/>
            </a:lvl7pPr>
            <a:lvl8pPr marL="3511479" indent="0">
              <a:buNone/>
              <a:defRPr sz="1097"/>
            </a:lvl8pPr>
            <a:lvl9pPr marL="4013119" indent="0">
              <a:buNone/>
              <a:defRPr sz="109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B22-85BD-4F91-A356-CF79773A82AF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39FB-261C-4B46-AE09-6162B4F7F7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085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552" y="400625"/>
            <a:ext cx="9190196" cy="145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552" y="2003116"/>
            <a:ext cx="9190196" cy="477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2552" y="6974330"/>
            <a:ext cx="2397443" cy="400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C2B22-85BD-4F91-A356-CF79773A82AF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9568" y="6974330"/>
            <a:ext cx="3596164" cy="400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5305" y="6974330"/>
            <a:ext cx="2397443" cy="400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B39FB-261C-4B46-AE09-6162B4F7F7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12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003280" rtl="0" eaLnBrk="1" latinLnBrk="0" hangingPunct="1">
        <a:lnSpc>
          <a:spcPct val="90000"/>
        </a:lnSpc>
        <a:spcBef>
          <a:spcPct val="0"/>
        </a:spcBef>
        <a:buNone/>
        <a:defRPr sz="48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0820" indent="-250820" algn="l" defTabSz="1003280" rtl="0" eaLnBrk="1" latinLnBrk="0" hangingPunct="1">
        <a:lnSpc>
          <a:spcPct val="90000"/>
        </a:lnSpc>
        <a:spcBef>
          <a:spcPts val="1097"/>
        </a:spcBef>
        <a:buFont typeface="Arial" panose="020B0604020202020204" pitchFamily="34" charset="0"/>
        <a:buChar char="•"/>
        <a:defRPr sz="3072" kern="1200">
          <a:solidFill>
            <a:schemeClr val="tx1"/>
          </a:solidFill>
          <a:latin typeface="+mn-lt"/>
          <a:ea typeface="+mn-ea"/>
          <a:cs typeface="+mn-cs"/>
        </a:defRPr>
      </a:lvl1pPr>
      <a:lvl2pPr marL="752460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2pPr>
      <a:lvl3pPr marL="1254100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2194" kern="1200">
          <a:solidFill>
            <a:schemeClr val="tx1"/>
          </a:solidFill>
          <a:latin typeface="+mn-lt"/>
          <a:ea typeface="+mn-ea"/>
          <a:cs typeface="+mn-cs"/>
        </a:defRPr>
      </a:lvl3pPr>
      <a:lvl4pPr marL="175573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25737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75901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326065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76229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426393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1pPr>
      <a:lvl2pPr marL="501640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2pPr>
      <a:lvl3pPr marL="1003280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04920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0655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50819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300983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51147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401311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982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685" y="1486275"/>
            <a:ext cx="9909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Герметичное литье (до 2 МПа);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Отливки до 2 кг;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Роботизированный комплекс на базе литьевой машины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Yizumi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обеспечивает работу машины в режиме 24/7</a:t>
            </a:r>
          </a:p>
        </p:txBody>
      </p:sp>
    </p:spTree>
    <p:extLst>
      <p:ext uri="{BB962C8B-B14F-4D97-AF65-F5344CB8AC3E}">
        <p14:creationId xmlns:p14="http://schemas.microsoft.com/office/powerpoint/2010/main" val="651169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2124" y="1752511"/>
            <a:ext cx="9344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Предприятием выпускается большая номенклатура изделий</a:t>
            </a:r>
            <a:r>
              <a:rPr lang="en-US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резиновых смесей, термопластов и реактопластов.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194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379" y="1439177"/>
            <a:ext cx="10510921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Основную производственную базу предприятия составляет высокотехнологичное импортное оборудование: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Токарно-фрезерный участок – станки с ЧПУ (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Okuma, Haas, Doosan), 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обрабатываемый диаметр заготовки </a:t>
            </a:r>
          </a:p>
          <a:p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8-130 мм;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токарной обработки – станки с ЧПУ (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Haas, Doosan), 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обрабатываемый диаметр заготовки</a:t>
            </a:r>
          </a:p>
          <a:p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8-525 мм;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автоматов продольного точения – станки с ЧПУ (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Citizen,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Nexturn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обрабатываемый диаметр </a:t>
            </a:r>
          </a:p>
          <a:p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0,8-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Фрезерная ЧПУ – станки 3+1 ось (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Haas, Doosan), 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максимальные габариты заготовки 600х600х1000 мм;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5-ти осевой фрезерной обработки – станки (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Ocuma) 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максимальные габариты заготовки </a:t>
            </a:r>
          </a:p>
          <a:p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х400 мм</a:t>
            </a:r>
          </a:p>
        </p:txBody>
      </p:sp>
    </p:spTree>
    <p:extLst>
      <p:ext uri="{BB962C8B-B14F-4D97-AF65-F5344CB8AC3E}">
        <p14:creationId xmlns:p14="http://schemas.microsoft.com/office/powerpoint/2010/main" val="1278921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F872E7-9B2B-405C-8F76-74A4B8FFDDCF}"/>
              </a:ext>
            </a:extLst>
          </p:cNvPr>
          <p:cNvSpPr/>
          <p:nvPr/>
        </p:nvSpPr>
        <p:spPr>
          <a:xfrm>
            <a:off x="488515" y="1462284"/>
            <a:ext cx="94832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печи и оснащение к ним позволяют проводить: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Термообработку;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Закалку с разной охлаждающей средой (воздух, вода, масло);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Низкотемпературное оксидирование титана</a:t>
            </a:r>
          </a:p>
        </p:txBody>
      </p:sp>
    </p:spTree>
    <p:extLst>
      <p:ext uri="{BB962C8B-B14F-4D97-AF65-F5344CB8AC3E}">
        <p14:creationId xmlns:p14="http://schemas.microsoft.com/office/powerpoint/2010/main" val="2591038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012" y="1719560"/>
            <a:ext cx="9947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Предприятием освоено более 25 видов гальванического покрытия, в том числе и покрытие драгоценными металлами.</a:t>
            </a:r>
          </a:p>
        </p:txBody>
      </p:sp>
    </p:spTree>
    <p:extLst>
      <p:ext uri="{BB962C8B-B14F-4D97-AF65-F5344CB8AC3E}">
        <p14:creationId xmlns:p14="http://schemas.microsoft.com/office/powerpoint/2010/main" val="2681317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0B52AA-4C13-4F0D-94A9-60FECC3D36E3}"/>
              </a:ext>
            </a:extLst>
          </p:cNvPr>
          <p:cNvSpPr/>
          <p:nvPr/>
        </p:nvSpPr>
        <p:spPr>
          <a:xfrm>
            <a:off x="373012" y="1452659"/>
            <a:ext cx="9974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участке выполняются работы с кабельной продукцией военного и гражданского направления.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B6BEC47-EEC2-40E1-B21E-51218007A417}"/>
              </a:ext>
            </a:extLst>
          </p:cNvPr>
          <p:cNvSpPr/>
          <p:nvPr/>
        </p:nvSpPr>
        <p:spPr>
          <a:xfrm>
            <a:off x="373011" y="2098990"/>
            <a:ext cx="9974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Выполняются заказы как из промышленного кабеля, так из наборных кабелей (проводов) собственного производства.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ACDA2A-0B59-4FA3-A8F3-D416D581C6EF}"/>
              </a:ext>
            </a:extLst>
          </p:cNvPr>
          <p:cNvSpPr/>
          <p:nvPr/>
        </p:nvSpPr>
        <p:spPr>
          <a:xfrm>
            <a:off x="373010" y="2745321"/>
            <a:ext cx="9909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предприятии работают высококвалифицированные монтажники РЭА и П 5 и 6 разрядов.</a:t>
            </a:r>
          </a:p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Они выполняют монтаж и сборку любой сложности, в том числе монтаж разъемов, </a:t>
            </a:r>
            <a:r>
              <a:rPr lang="ru-RU" spc="5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спецразъемов</a:t>
            </a: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крупногабаритных разъемов, а также монтаж плат.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EAAE52-8A92-42B8-ABC5-586816943DE7}"/>
              </a:ext>
            </a:extLst>
          </p:cNvPr>
          <p:cNvSpPr/>
          <p:nvPr/>
        </p:nvSpPr>
        <p:spPr>
          <a:xfrm>
            <a:off x="296010" y="3762375"/>
            <a:ext cx="9909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изготовлении изделий, возможна заливка соединителей любыми видами компаундов, клеев, как в существующих корпусах, так и бес корпусная заливка.</a:t>
            </a:r>
          </a:p>
        </p:txBody>
      </p:sp>
    </p:spTree>
    <p:extLst>
      <p:ext uri="{BB962C8B-B14F-4D97-AF65-F5344CB8AC3E}">
        <p14:creationId xmlns:p14="http://schemas.microsoft.com/office/powerpoint/2010/main" val="2893094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487" y="1692265"/>
            <a:ext cx="99663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на герметичность по гелию;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на воздействие внешнего гидростатического давления (до 150 МПа);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на воздействие внешних воздействующих факторов;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Электрические испытания, в том числе на высокочастотные параметры векторным анализатором</a:t>
            </a:r>
            <a:r>
              <a:rPr lang="en-US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ROHDE&amp;FSCHWARZ ZVA40</a:t>
            </a: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жгутов, с помощью системы автоматизированной измерительной </a:t>
            </a:r>
          </a:p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«ТЕСТ-9110-</a:t>
            </a:r>
            <a:r>
              <a:rPr lang="en-US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LXI</a:t>
            </a: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008-00600</a:t>
            </a: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2100</a:t>
            </a: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оптических характеристик</a:t>
            </a:r>
          </a:p>
        </p:txBody>
      </p:sp>
    </p:spTree>
    <p:extLst>
      <p:ext uri="{BB962C8B-B14F-4D97-AF65-F5344CB8AC3E}">
        <p14:creationId xmlns:p14="http://schemas.microsoft.com/office/powerpoint/2010/main" val="3762980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5624" y="1785969"/>
            <a:ext cx="99028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изготовление электрических, оптических, оптико-электрических соединителей специального назначения;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изготовление герметичных соединителей и гермовводов;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кабельных сборок с применением соединителей собственного производства;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Кабельно-жгутовая продукция, в том числе для ВПК;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и изготовление корпусных изделий;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по металлообработке;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по литью алюминиевых изделий;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по изготовлению изделий из резины и пластмасс</a:t>
            </a:r>
          </a:p>
        </p:txBody>
      </p:sp>
    </p:spTree>
    <p:extLst>
      <p:ext uri="{BB962C8B-B14F-4D97-AF65-F5344CB8AC3E}">
        <p14:creationId xmlns:p14="http://schemas.microsoft.com/office/powerpoint/2010/main" val="563070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63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874" y="1928336"/>
            <a:ext cx="9509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коррозионная стойкость (предназначенные для работы в морской среде);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Продольная и радиальная герметичность до 150 МПа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6874" y="1559004"/>
            <a:ext cx="137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Показатели:</a:t>
            </a:r>
          </a:p>
        </p:txBody>
      </p:sp>
    </p:spTree>
    <p:extLst>
      <p:ext uri="{BB962C8B-B14F-4D97-AF65-F5344CB8AC3E}">
        <p14:creationId xmlns:p14="http://schemas.microsoft.com/office/powerpoint/2010/main" val="2283117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775" y="1509559"/>
            <a:ext cx="9465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направление деятельности - разработка и изготовление соединителей и кабельных сборок специального назначения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85775" y="2432889"/>
            <a:ext cx="583999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Предприятие основано в 1993 году;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Штат – более 550 сотрудников;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 - город Миасс Челябинской области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0841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2124" y="1610410"/>
            <a:ext cx="9871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для работы в условиях давления до 150 МПа  и температуре 150</a:t>
            </a:r>
            <a:r>
              <a:rPr lang="ru-RU" dirty="0"/>
              <a:t>°</a:t>
            </a: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С;</a:t>
            </a:r>
          </a:p>
        </p:txBody>
      </p:sp>
    </p:spTree>
    <p:extLst>
      <p:ext uri="{BB962C8B-B14F-4D97-AF65-F5344CB8AC3E}">
        <p14:creationId xmlns:p14="http://schemas.microsoft.com/office/powerpoint/2010/main" val="3209204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2208" y="1999387"/>
            <a:ext cx="96805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коррозионная стойкость (предназначенные для работы в морской среде);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Продольная и радиальная герметичность до 150 МПа;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Рассчитаны на термоудары и гидроудары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2208" y="1539359"/>
            <a:ext cx="1372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Показатели:</a:t>
            </a:r>
          </a:p>
        </p:txBody>
      </p:sp>
    </p:spTree>
    <p:extLst>
      <p:ext uri="{BB962C8B-B14F-4D97-AF65-F5344CB8AC3E}">
        <p14:creationId xmlns:p14="http://schemas.microsoft.com/office/powerpoint/2010/main" val="1231967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2587" y="1752511"/>
            <a:ext cx="9890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50" dirty="0">
                <a:ln w="0"/>
                <a:solidFill>
                  <a:schemeClr val="accent5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ряд взрывозащищенных и искробезопасных соединителей, в том числе силовые (до 500А, 2000В), предназначенных для работы во взрыво - искроопасных средах.</a:t>
            </a:r>
          </a:p>
        </p:txBody>
      </p:sp>
    </p:spTree>
    <p:extLst>
      <p:ext uri="{BB962C8B-B14F-4D97-AF65-F5344CB8AC3E}">
        <p14:creationId xmlns:p14="http://schemas.microsoft.com/office/powerpoint/2010/main" val="261499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3062" y="1455639"/>
            <a:ext cx="99091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0000"/>
              </a:lnSpc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кабельных сборок для нужд МО:</a:t>
            </a:r>
          </a:p>
          <a:p>
            <a:pPr marL="742950" lvl="1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Бортовые кабельные сети ракетных комплексов;</a:t>
            </a:r>
          </a:p>
          <a:p>
            <a:pPr marL="742950" lvl="1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Герметичные кабели для соединений отсеков (избыточное давление до 65 МПа);</a:t>
            </a:r>
          </a:p>
          <a:p>
            <a:pPr marL="742950" lvl="1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Составные части и узлов приборов глубоководных аппаратов; </a:t>
            </a:r>
          </a:p>
          <a:p>
            <a:pPr marL="742950" lvl="1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высокочастотных кабелей на базе разъемов собственной разработки;</a:t>
            </a:r>
          </a:p>
          <a:p>
            <a:pPr algn="just">
              <a:lnSpc>
                <a:spcPct val="100000"/>
              </a:lnSpc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кабельных сетей гражданского назначения:</a:t>
            </a:r>
          </a:p>
          <a:p>
            <a:pPr marL="742950" lvl="1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Бортовая кабельная сеть электропоездов;</a:t>
            </a:r>
          </a:p>
          <a:p>
            <a:pPr marL="742950" lvl="1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Кабельные сборки для геофизического 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val="3766305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924" y="1810063"/>
            <a:ext cx="8709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надежность (ресурс 25 лет в активной зоне реактора);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Разработано исполнение с типом стыковки </a:t>
            </a:r>
            <a:r>
              <a:rPr lang="en-US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PUSH-PULL</a:t>
            </a:r>
            <a:endParaRPr lang="ru-RU" spc="50" dirty="0">
              <a:ln w="0"/>
              <a:solidFill>
                <a:schemeClr val="tx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713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4974" y="1452860"/>
            <a:ext cx="8880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широкий спектр соединителей для сейсмостанций российского и зарубежного производства (США, Франция, Япония).</a:t>
            </a:r>
          </a:p>
        </p:txBody>
      </p:sp>
    </p:spTree>
    <p:extLst>
      <p:ext uri="{BB962C8B-B14F-4D97-AF65-F5344CB8AC3E}">
        <p14:creationId xmlns:p14="http://schemas.microsoft.com/office/powerpoint/2010/main" val="2536997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3062" y="1671161"/>
            <a:ext cx="9909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accent5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Токовводы на кабельные изделия, обеспечивающие надежную коммутацию кабеля с внешними устройствами;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accent5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Работоспособность в морской воде на глубине до 100 м.</a:t>
            </a:r>
          </a:p>
        </p:txBody>
      </p:sp>
    </p:spTree>
    <p:extLst>
      <p:ext uri="{BB962C8B-B14F-4D97-AF65-F5344CB8AC3E}">
        <p14:creationId xmlns:p14="http://schemas.microsoft.com/office/powerpoint/2010/main" val="4287352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487" y="1455639"/>
            <a:ext cx="99663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Высокочастотные цилиндрические соединители СВЦ-215 предназначены для работы в электрических цепях постоянного и переменного токов при напряжениях до 300 В с частотой передачи данных до 1000 МГц. 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Соединители СВЦ-215 состоят из вилок и розеток, укомплектованных эксплуатационными заглушками. Соединители могут комплектоваться кожухами прямого и углового исполнения под монтаж в зависимости от марки кабеля. 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соединители разработаны для замены импортного производства высокочастотных цилиндрических соединителей серии 801 фирмы GLENAIR, США в ВПК и гражданском судостроении.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Отечественных аналогов нет.</a:t>
            </a:r>
          </a:p>
        </p:txBody>
      </p:sp>
    </p:spTree>
    <p:extLst>
      <p:ext uri="{BB962C8B-B14F-4D97-AF65-F5344CB8AC3E}">
        <p14:creationId xmlns:p14="http://schemas.microsoft.com/office/powerpoint/2010/main" val="544207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2587" y="1645414"/>
            <a:ext cx="98901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Радиочастотные соединители СР 50 предназначены для разъемного соединения фазостабильных радиочастотных кабелей для передачи сигналов в радиочастотном спектре с диапазоном частот до 40 ГГц. 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Кабельные сборки с установленными соединителями СР 50 предназначены для использования в системах управления, связи, контроля, сигнализации, в том числе, в структурированных кабельных системах перспективных образцов вооружения.</a:t>
            </a:r>
          </a:p>
        </p:txBody>
      </p:sp>
    </p:spTree>
    <p:extLst>
      <p:ext uri="{BB962C8B-B14F-4D97-AF65-F5344CB8AC3E}">
        <p14:creationId xmlns:p14="http://schemas.microsoft.com/office/powerpoint/2010/main" val="998885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924" y="1761262"/>
            <a:ext cx="94900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«Соединитель» производит линейку герметичных коррозионностойких соединителей, предназначенных для работы в условиях гидростатического давления до 60 МПа. Номенклатура представлена соединителями с количеством контактов: 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2, 3, 4, 5, 8, 12,16. 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SEACON, SUBCONN, BIRNS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808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7959" y="2057672"/>
            <a:ext cx="5159940" cy="3782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accent5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ВПК (судостроение, ракетостроение, общевойсковые системы связи, машиностроение и др.);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accent5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Госкорпорация «Росатом»;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accent5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Госкорпорация «Роскосмос»;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accent5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Гражданские отрасли: нефтедобывающая и нефтеперерабатывающая промышленность, угольная отрасль, РЖД, приборостроение и другие направления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5">
            <a:extLst>
              <a:ext uri="{FF2B5EF4-FFF2-40B4-BE49-F238E27FC236}">
                <a16:creationId xmlns:a16="http://schemas.microsoft.com/office/drawing/2014/main" id="{BE23999D-5BED-441F-A0FE-BC40687E31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7768777"/>
              </p:ext>
            </p:extLst>
          </p:nvPr>
        </p:nvGraphicFramePr>
        <p:xfrm>
          <a:off x="5615609" y="2057672"/>
          <a:ext cx="4814265" cy="3412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8162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2125" y="1704112"/>
            <a:ext cx="97186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предприятии разработаны и изготавливаются оптические и оптико-электрические соединители, в том числе герметичные, предназначенные для работы в условиях избыточных давлений до 10 МПа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коррозионно-активных средах.</a:t>
            </a:r>
          </a:p>
        </p:txBody>
      </p:sp>
    </p:spTree>
    <p:extLst>
      <p:ext uri="{BB962C8B-B14F-4D97-AF65-F5344CB8AC3E}">
        <p14:creationId xmlns:p14="http://schemas.microsoft.com/office/powerpoint/2010/main" val="1532528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812" y="1300460"/>
            <a:ext cx="10099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выполнения государственных оборонных заказов предприятие выполняет работы для следующих заказчиков: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7812" y="2161640"/>
            <a:ext cx="50498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«РКЦ Прогресс» АО, г. Самара;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«РДТ-Темп» АО, г. Москва;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«ОКБ Новатор» АО, г. Екатеринбург;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«ЦНИИ СЭТ» ФГУП, г. Санкт-Петербург;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Судоремонта «Звездочка»» АО,                г. Северодвинск;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«НПО автоматики» АО, г. Екатеринбург;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«Би </a:t>
            </a:r>
            <a:r>
              <a:rPr lang="ru-RU" spc="5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Питрон</a:t>
            </a: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ООО, г. Санкт-Петербург;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«Нептун» ПАО, г. Ставрополь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АО «СПМБМ «Малахит», г. Санкт-Петербург;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34CF5BB-946C-40F3-BBFD-F5FC15F4C35F}"/>
              </a:ext>
            </a:extLst>
          </p:cNvPr>
          <p:cNvSpPr/>
          <p:nvPr/>
        </p:nvSpPr>
        <p:spPr>
          <a:xfrm>
            <a:off x="5202520" y="2054215"/>
            <a:ext cx="54527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«ООО НПП «</a:t>
            </a:r>
            <a:r>
              <a:rPr lang="ru-RU" spc="5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Спецкабель</a:t>
            </a: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г. Санкт-Петербург;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«ГРЦ Макеева» АО, г. Миасс;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</a:t>
            </a: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Концерн «НПО «Аврора» АО, г. Санкт-Петербург;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«НИИ </a:t>
            </a:r>
            <a:r>
              <a:rPr lang="ru-RU" spc="5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мортеплотехники</a:t>
            </a: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АО, г. Санкт-Петербург;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«Пермский завод «Машиностроитель» АО,                г. Пермь;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«Красноярский машиностроительный завод» АО, г. Красноярск;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«Златоустовский машиностроительный </a:t>
            </a:r>
          </a:p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завод» АО, г. Златоуст;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«Севмаш» АО, г. Северодвинск</a:t>
            </a:r>
          </a:p>
        </p:txBody>
      </p:sp>
    </p:spTree>
    <p:extLst>
      <p:ext uri="{BB962C8B-B14F-4D97-AF65-F5344CB8AC3E}">
        <p14:creationId xmlns:p14="http://schemas.microsoft.com/office/powerpoint/2010/main" val="1693129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924" y="2130415"/>
            <a:ext cx="60229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Лицензия на осуществление разработки, производства, испытания, установки, монтажа, технического обслуживания, ремонта, утилизации и реализации вооружения и военной техники;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Лицензия на проведение работ, связанных с использованием сведений, составляющих государственную тайну;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Лицензия на осуществление космической деятельности;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соответствия ГОСТ Р ИСО 9001-2015, ГОСТ РВ 0015-002-2012;</a:t>
            </a:r>
          </a:p>
        </p:txBody>
      </p:sp>
      <p:pic>
        <p:nvPicPr>
          <p:cNvPr id="3" name="Picture 3" descr="Z:\Лицензия на ВиВТ.tif">
            <a:extLst>
              <a:ext uri="{FF2B5EF4-FFF2-40B4-BE49-F238E27FC236}">
                <a16:creationId xmlns:a16="http://schemas.microsoft.com/office/drawing/2014/main" id="{D42CE7C0-8975-46CE-8E2C-78DE7FF00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145" y="1769942"/>
            <a:ext cx="1450574" cy="205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:\Лицензия на допуск к гос. тайне.tif">
            <a:extLst>
              <a:ext uri="{FF2B5EF4-FFF2-40B4-BE49-F238E27FC236}">
                <a16:creationId xmlns:a16="http://schemas.microsoft.com/office/drawing/2014/main" id="{F9049EC9-C943-4166-BFED-040F4458F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413" y="1769942"/>
            <a:ext cx="1395152" cy="197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Z:\соединитель\доки на тендер\Сертификат ИСО Соединитель - копия.jpg">
            <a:extLst>
              <a:ext uri="{FF2B5EF4-FFF2-40B4-BE49-F238E27FC236}">
                <a16:creationId xmlns:a16="http://schemas.microsoft.com/office/drawing/2014/main" id="{96E233BA-DF7B-4A90-8D58-95713E24C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95" y="3821520"/>
            <a:ext cx="1398074" cy="199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Z:\Лицензия космос.tif">
            <a:extLst>
              <a:ext uri="{FF2B5EF4-FFF2-40B4-BE49-F238E27FC236}">
                <a16:creationId xmlns:a16="http://schemas.microsoft.com/office/drawing/2014/main" id="{09C65F07-C61F-4CBF-B98C-84524CF03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413" y="3827106"/>
            <a:ext cx="1416606" cy="199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678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524" y="1414760"/>
            <a:ext cx="10175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АО «Соединитель» обладает всеми ключевыми технологиями и обеспечивает полный производственный цикл: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3524" y="2190750"/>
            <a:ext cx="50674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и разработка;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Входной контроль материалов, сырья и ПКИ;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на механические свойства металлов,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резин. Неразрушающие методы контроля;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Инструментальное производство;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Литье под давлением алюминиевых сплавов;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Литье пластмасс, вулканизация резины;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6239" y="2190750"/>
            <a:ext cx="54690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Механическая обработка;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Термическая обработка;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Гальваническое покрытие;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кабельных сборок, заливка 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(герметизация) компаундами и двухкомпонентным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полиуретаном;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2866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3524" y="1535921"/>
            <a:ext cx="6175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Конструкторское бюро</a:t>
            </a:r>
          </a:p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Ведет разработку новой продукции, на основании требований, выдвигаемых заказчиком.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3524" y="2716213"/>
            <a:ext cx="59848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Конструкторско-технологическое бюро</a:t>
            </a:r>
          </a:p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отдела обладают большим опытом в проектировании пресс-форм, штампов, технологической оснастки различной сложности.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3524" y="4257586"/>
            <a:ext cx="65182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Инженерно-техническое бюро. </a:t>
            </a:r>
          </a:p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этого бюро составляют высококвалифицированные специалисты: материаловеды, инженеры-технологи.</a:t>
            </a:r>
          </a:p>
        </p:txBody>
      </p:sp>
    </p:spTree>
    <p:extLst>
      <p:ext uri="{BB962C8B-B14F-4D97-AF65-F5344CB8AC3E}">
        <p14:creationId xmlns:p14="http://schemas.microsoft.com/office/powerpoint/2010/main" val="622422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237" y="1655713"/>
            <a:ext cx="101568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Химический  и спектральный анализ металла</a:t>
            </a:r>
          </a:p>
          <a:p>
            <a:endParaRPr lang="ru-RU" b="1" spc="50" dirty="0">
              <a:ln w="0"/>
              <a:solidFill>
                <a:schemeClr val="tx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проводятся на современном оборудовании: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Анализатор рентгенофлуоресцентный  </a:t>
            </a:r>
            <a:r>
              <a:rPr lang="en-US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X-</a:t>
            </a: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 8000;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Спектрометр эмиссионный СПАС-02;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Оптический эмиссионный спектрометр </a:t>
            </a:r>
            <a:r>
              <a:rPr lang="en-US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FOUNDRY-MASTER XPR</a:t>
            </a:r>
            <a:endParaRPr lang="ru-RU" spc="50" dirty="0">
              <a:ln w="0"/>
              <a:solidFill>
                <a:schemeClr val="tx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730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6925" y="4386173"/>
            <a:ext cx="53276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Неразрушающие методы контроля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Ультразвуковые исследования;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дефектоскопа А1214;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Капиллярный метод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82023F4-EDF9-4864-A47C-6F9B3B07CD03}"/>
              </a:ext>
            </a:extLst>
          </p:cNvPr>
          <p:cNvSpPr/>
          <p:nvPr/>
        </p:nvSpPr>
        <p:spPr>
          <a:xfrm>
            <a:off x="796925" y="1381537"/>
            <a:ext cx="532765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на механические свойства</a:t>
            </a:r>
          </a:p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Разрывная машина РЭМ-50 мощностью до 50 кН,</a:t>
            </a:r>
          </a:p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проводить испытания: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предел текучести металлов;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временное сопротивление нагрузки металлов;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относительное удлинение/сужение металлов;</a:t>
            </a:r>
          </a:p>
          <a:p>
            <a:r>
              <a:rPr lang="ru-RU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осуществляется проверка механических свойств резины, а именно на условную прочность при растяжении и относительное удлинение.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pc="50" dirty="0">
              <a:ln w="0"/>
              <a:solidFill>
                <a:schemeClr val="tx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424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812" y="1434669"/>
            <a:ext cx="10204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пресс-форм для термопластичных материалов (в том числе с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термостатированнием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форм для литья алюминия под давлением;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форм для реактопластов (РТИ, АГ4, СНК, и др.);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производственной оснастки;</a:t>
            </a:r>
          </a:p>
        </p:txBody>
      </p:sp>
    </p:spTree>
    <p:extLst>
      <p:ext uri="{BB962C8B-B14F-4D97-AF65-F5344CB8AC3E}">
        <p14:creationId xmlns:p14="http://schemas.microsoft.com/office/powerpoint/2010/main" val="38706388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373</TotalTime>
  <Words>1302</Words>
  <Application>Microsoft Office PowerPoint</Application>
  <PresentationFormat>Произвольный</PresentationFormat>
  <Paragraphs>144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Kontaska</dc:creator>
  <cp:lastModifiedBy>Самойлова А.А.</cp:lastModifiedBy>
  <cp:revision>58</cp:revision>
  <cp:lastPrinted>2020-07-27T07:05:10Z</cp:lastPrinted>
  <dcterms:created xsi:type="dcterms:W3CDTF">2020-06-01T05:14:06Z</dcterms:created>
  <dcterms:modified xsi:type="dcterms:W3CDTF">2020-08-04T11:36:03Z</dcterms:modified>
</cp:coreProperties>
</file>